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9" r:id="rId3"/>
    <p:sldId id="265" r:id="rId4"/>
    <p:sldId id="266" r:id="rId5"/>
    <p:sldId id="273" r:id="rId6"/>
    <p:sldId id="267" r:id="rId7"/>
    <p:sldId id="277" r:id="rId8"/>
    <p:sldId id="268" r:id="rId9"/>
    <p:sldId id="279" r:id="rId10"/>
    <p:sldId id="278" r:id="rId11"/>
    <p:sldId id="269" r:id="rId12"/>
    <p:sldId id="283" r:id="rId13"/>
    <p:sldId id="280" r:id="rId14"/>
    <p:sldId id="270" r:id="rId15"/>
    <p:sldId id="285" r:id="rId16"/>
    <p:sldId id="276" r:id="rId17"/>
    <p:sldId id="271" r:id="rId18"/>
    <p:sldId id="288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09783-AE8A-44BA-8BB7-0F3A1D1179BC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5188-78CC-430D-8CF9-778E44E13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01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09641-EF61-7E24-3955-82D9D53F2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62C513-F745-BF26-8D9C-C8D4E0CFE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20D52-C154-7CE4-C97B-7CB1E132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210EE8-39D0-25C6-4E7A-4F64B087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360242-C7D1-1A22-0CD2-81DBD90D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5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AD4D4-328E-0B7E-9490-1A259642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D5B722-8165-C4C6-C985-5D42C2D43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020941-03C2-6648-EDF7-E4EA06A7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05C8D-A6F9-2803-32D6-42932E53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9AD34-2615-3C08-01E3-6F0D71E9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9D62A8-7BDC-2FE8-CFAA-2CBAFE83D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69EB08-0F40-66D7-F4FE-0DD3990AC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9394B8-199F-9816-DC4C-8C454484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836C6B-B4AA-6F4E-DB8C-D46C961E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17F871-ED5C-15C4-BFF3-C3A795EA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81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344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18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41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3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7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776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61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1E151-D0AC-6BD4-133E-52FFC53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8CD0EF-4B88-529F-15F8-0DF04868E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BA7C3-06F4-DF87-02A2-67D8C26C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70CFD6-2C1B-ED99-A51E-11954CE9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3731F-3C66-C9DB-A6A9-8D8CACB3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2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5CD5E-80D9-D1B3-C01D-5AC23F9D2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F5B5E4-D1C7-47F7-FC9E-D443522F2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03DA3-0850-F6F7-47C4-08DA4854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0A82C8-BD86-A992-1808-B2DF8A2C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F13B6-CB4D-54F5-7159-9560F7FC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8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E604B-BF72-98D1-423E-39D32A64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0E2BA-7C3C-7A9F-39AB-61B7BCDB4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906CEE-E0E5-22E4-A7DB-D20646DB2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D12AF6-C257-C557-7206-9FB1ECC9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9F7A7D-B860-3105-8721-E9C4B10A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5F2CCB-6CB6-7039-DD08-A6F05C50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9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4C7F4-ADB2-7422-1C52-0741E596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5A10D-B4B9-780E-3439-147E2E3F8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BA99CB-BD9F-898E-8718-006A8DC1C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4E15A5-E81B-3A48-CEA9-A38C9736C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A669D1-1D89-C8C9-C536-E0A9D680A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10C9FD-A3B9-D116-7627-9EDAF984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D2F2AE-0B64-C83E-4DE4-FC5BEC9E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2778ED-CDE9-7B09-09C0-AF70044A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7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E3F70-4C98-F1B8-4695-03560A91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CC546-67E4-262A-D102-83B2A5BB6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8C18CA-C56F-9E1B-0ABE-545DAC0E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878BE1-B143-C4CC-D459-6174BE8F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2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C61B66-20DB-A7A3-25C5-D6FAC7EC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8437EF-27BC-9A70-0B9D-059768FF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1E14A7-172F-0293-3D0D-922BBC9C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1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3F6D0-5B09-23AD-B8AE-1AAFF36E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6E089-793F-88FB-0093-438BC9D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DB73A0-1F13-64F0-3CD8-483C71B1A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0A086C-3AE5-8126-4D7F-9AFFBE0A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54644F-36D0-8FD1-78AB-EA3A7C99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840702-F605-50E6-4998-02C304EA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2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87BBD-204F-9336-1FB6-225479EF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FDAC2E-8A03-1BFC-86B1-19BF410E7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89FA18-FFD9-6590-FF69-5E0CC043F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108E15-72DC-DAF6-4E77-E044072B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48A820-5A36-8D87-D61F-26D95F11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8BBC3-3BCA-59CA-09F7-7041E7D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DF67DF-D144-780C-4CBD-2DFB448E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DE438A-215E-0CA8-1D86-15F60DFEE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2EFC5E-2658-F5A0-A0E2-D5639D4CE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AE8A57-C0D4-0F29-158A-73239F60E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E7D6A4-BEE9-A1EA-4376-E14B6EC4F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1DA54-41BC-46D3-A81F-525266851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0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86636" y="2360410"/>
            <a:ext cx="1061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基于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yolov5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和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deepsort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的识别跟踪无人机系统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70464" y="3873134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指导老师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刘绍辉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70464" y="4730384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报告人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王智涛、郑卓、李若朴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FOUR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2367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6000" dirty="0">
                <a:latin typeface="+mj-lt"/>
                <a:ea typeface="微软雅黑" charset="0"/>
              </a:rPr>
              <a:t>DeepSort</a:t>
            </a:r>
          </a:p>
          <a:p>
            <a:pPr algn="ctr" defTabSz="609585">
              <a:lnSpc>
                <a:spcPct val="130000"/>
              </a:lnSpc>
            </a:pP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9786030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00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FOUR DeepSort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81869" y="157740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C9043D-E160-FEF7-9029-47332C6FD54B}"/>
              </a:ext>
            </a:extLst>
          </p:cNvPr>
          <p:cNvSpPr txBox="1"/>
          <p:nvPr/>
        </p:nvSpPr>
        <p:spPr>
          <a:xfrm>
            <a:off x="605183" y="600785"/>
            <a:ext cx="9886949" cy="17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DeepSort</a:t>
            </a:r>
            <a:r>
              <a:rPr lang="zh-CN" altLang="en-US" dirty="0"/>
              <a:t>的数据集是分类数据集，相对来说比较难构造，我们只用了三百多种图片共四类无人机进行训练，这可能也是导致模型效果不够理想的原因。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由于找来的图片命名较规范，故我们直接利用代码对其进行自动分类，分为四类后后又将数据按</a:t>
            </a:r>
            <a:r>
              <a:rPr lang="en-US" altLang="zh-CN" dirty="0"/>
              <a:t>8</a:t>
            </a:r>
            <a:r>
              <a:rPr lang="zh-CN" altLang="en-US" dirty="0"/>
              <a:t>比</a:t>
            </a:r>
            <a:r>
              <a:rPr lang="en-US" altLang="zh-CN" dirty="0"/>
              <a:t>2</a:t>
            </a:r>
            <a:r>
              <a:rPr lang="zh-CN" altLang="en-US" dirty="0"/>
              <a:t>的比例划分为训练集和测试集。</a:t>
            </a:r>
            <a:r>
              <a:rPr lang="en-US" altLang="zh-CN" dirty="0"/>
              <a:t>(</a:t>
            </a:r>
            <a:r>
              <a:rPr lang="zh-CN" altLang="en-US" dirty="0"/>
              <a:t>分类代码见</a:t>
            </a:r>
            <a:r>
              <a:rPr lang="en-US" altLang="zh-CN" dirty="0"/>
              <a:t>class.py)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1C145C-1E4A-1200-F3A0-3328616D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4" y="3367337"/>
            <a:ext cx="4187969" cy="281248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9AF933EA-D3CD-3546-057A-DDFCF882BBB9}"/>
              </a:ext>
            </a:extLst>
          </p:cNvPr>
          <p:cNvSpPr/>
          <p:nvPr/>
        </p:nvSpPr>
        <p:spPr>
          <a:xfrm>
            <a:off x="5464624" y="4477659"/>
            <a:ext cx="884395" cy="59184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F673A5-36B7-2519-3BFF-5973974BD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5" b="22281"/>
          <a:stretch/>
        </p:blipFill>
        <p:spPr>
          <a:xfrm>
            <a:off x="6738703" y="2631218"/>
            <a:ext cx="4243943" cy="9958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DB7594-7701-8978-DA84-46B45EFF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20" y="3967829"/>
            <a:ext cx="4243526" cy="25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D77AA3-8836-E818-457C-A153C3BA01C7}"/>
              </a:ext>
            </a:extLst>
          </p:cNvPr>
          <p:cNvSpPr/>
          <p:nvPr/>
        </p:nvSpPr>
        <p:spPr>
          <a:xfrm>
            <a:off x="0" y="60523"/>
            <a:ext cx="200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FOUR DeepSort</a:t>
            </a:r>
            <a:endParaRPr lang="zh-CN" altLang="en-US" sz="1400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89EF772-AC80-02CA-4D48-AC4A587C6BA3}"/>
              </a:ext>
            </a:extLst>
          </p:cNvPr>
          <p:cNvSpPr/>
          <p:nvPr/>
        </p:nvSpPr>
        <p:spPr>
          <a:xfrm>
            <a:off x="1981869" y="157740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BEE2C7-C300-1C96-DB3C-3A52AA134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" y="2710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6">
            <a:extLst>
              <a:ext uri="{FF2B5EF4-FFF2-40B4-BE49-F238E27FC236}">
                <a16:creationId xmlns:a16="http://schemas.microsoft.com/office/drawing/2014/main" id="{C1F93691-D115-EE2A-32F2-844D12AA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03477"/>
            <a:ext cx="4996615" cy="37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1E585A-B9B6-DA2A-BA51-175E026129F9}"/>
              </a:ext>
            </a:extLst>
          </p:cNvPr>
          <p:cNvSpPr txBox="1"/>
          <p:nvPr/>
        </p:nvSpPr>
        <p:spPr>
          <a:xfrm>
            <a:off x="5419725" y="1757789"/>
            <a:ext cx="5353050" cy="212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需要注意的是，文件</a:t>
            </a:r>
            <a:r>
              <a:rPr lang="en-US" altLang="zh-CN" dirty="0"/>
              <a:t>model.py</a:t>
            </a:r>
            <a:r>
              <a:rPr lang="zh-CN" altLang="en-US" dirty="0"/>
              <a:t>中的类别也需要相应改为</a:t>
            </a:r>
            <a:r>
              <a:rPr lang="en-US" altLang="zh-CN" dirty="0"/>
              <a:t>4</a:t>
            </a:r>
            <a:r>
              <a:rPr lang="zh-CN" altLang="en-US" dirty="0"/>
              <a:t>类。我们选取了最好的结果作为模型的参数，并进行了测试，模型原本无法对无人机（群）进行追踪，进过训练后能够较有效地识别出目标无人机（群）并进行追踪。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08EB95-0B76-72CE-E818-89DF96901C3D}"/>
              </a:ext>
            </a:extLst>
          </p:cNvPr>
          <p:cNvSpPr txBox="1"/>
          <p:nvPr/>
        </p:nvSpPr>
        <p:spPr>
          <a:xfrm>
            <a:off x="5419725" y="747411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数据集构造完成后便可进行训练，结果如左图所示。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75CE1-31BF-05F1-2B15-C5691F50A4C3}"/>
              </a:ext>
            </a:extLst>
          </p:cNvPr>
          <p:cNvSpPr txBox="1"/>
          <p:nvPr/>
        </p:nvSpPr>
        <p:spPr>
          <a:xfrm>
            <a:off x="828675" y="4519225"/>
            <a:ext cx="10163175" cy="87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由于我们此前对</a:t>
            </a:r>
            <a:r>
              <a:rPr lang="en-US" altLang="zh-CN" dirty="0"/>
              <a:t>yolo</a:t>
            </a:r>
            <a:r>
              <a:rPr lang="zh-CN" altLang="en-US" dirty="0"/>
              <a:t>以及</a:t>
            </a:r>
            <a:r>
              <a:rPr lang="en-US" altLang="zh-CN" dirty="0"/>
              <a:t>deepsort</a:t>
            </a:r>
            <a:r>
              <a:rPr lang="zh-CN" altLang="en-US" dirty="0"/>
              <a:t>算法没有太多的了解，对环境的搭建也不够熟练，因此前期花了大量的准备、学习时间。出于时间紧迫我们没法更加细致地对数据集以及模型进行改进。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16AB96-934F-8532-7292-A86F9F475D0E}"/>
              </a:ext>
            </a:extLst>
          </p:cNvPr>
          <p:cNvSpPr txBox="1"/>
          <p:nvPr/>
        </p:nvSpPr>
        <p:spPr>
          <a:xfrm>
            <a:off x="828675" y="5533165"/>
            <a:ext cx="10239375" cy="87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我们的模型目前最大的问题就是</a:t>
            </a:r>
            <a:r>
              <a:rPr lang="en-US" altLang="zh-CN" dirty="0"/>
              <a:t>ID switch</a:t>
            </a:r>
            <a:r>
              <a:rPr lang="zh-CN" altLang="en-US" dirty="0"/>
              <a:t>频繁，当场景切换或者目标无人机机身进行旋转等动作后往往会出现</a:t>
            </a:r>
            <a:r>
              <a:rPr lang="en-US" altLang="zh-CN" dirty="0"/>
              <a:t>ID switch</a:t>
            </a:r>
            <a:r>
              <a:rPr lang="zh-CN" altLang="en-US" dirty="0"/>
              <a:t>。这应该与数据集过于单一有关，这些问题都有待进一步地解决。</a:t>
            </a:r>
          </a:p>
        </p:txBody>
      </p:sp>
    </p:spTree>
    <p:extLst>
      <p:ext uri="{BB962C8B-B14F-4D97-AF65-F5344CB8AC3E}">
        <p14:creationId xmlns:p14="http://schemas.microsoft.com/office/powerpoint/2010/main" val="27055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FIVE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项目成果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6048432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813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FIVE </a:t>
            </a:r>
            <a:r>
              <a:rPr lang="zh-CN" altLang="en-US" sz="1400" b="1" dirty="0"/>
              <a:t>项目成果</a:t>
            </a:r>
          </a:p>
        </p:txBody>
      </p:sp>
      <p:sp>
        <p:nvSpPr>
          <p:cNvPr id="3" name="椭圆 2"/>
          <p:cNvSpPr/>
          <p:nvPr/>
        </p:nvSpPr>
        <p:spPr>
          <a:xfrm>
            <a:off x="1767675" y="157740"/>
            <a:ext cx="130917" cy="1133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8897"/>
          <a:stretch/>
        </p:blipFill>
        <p:spPr>
          <a:xfrm>
            <a:off x="0" y="356349"/>
            <a:ext cx="3137336" cy="6145301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25400" y="646062"/>
            <a:ext cx="4494766" cy="5563200"/>
            <a:chOff x="-25400" y="646062"/>
            <a:chExt cx="4494766" cy="5563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-25400" y="702733"/>
              <a:ext cx="4470400" cy="2751667"/>
              <a:chOff x="-25400" y="702733"/>
              <a:chExt cx="4470400" cy="2751667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flipV="1">
              <a:off x="-25400" y="3403598"/>
              <a:ext cx="4470400" cy="2751667"/>
              <a:chOff x="-25400" y="702733"/>
              <a:chExt cx="4470400" cy="2751667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361366" y="64606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61366" y="6101262"/>
              <a:ext cx="108000" cy="108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4007126" y="434252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4053153" y="2590433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043236" y="4791958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9574"/>
          <a:stretch/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938BE4-C9BF-E40A-1FCC-F978F8C9F5DE}"/>
              </a:ext>
            </a:extLst>
          </p:cNvPr>
          <p:cNvSpPr txBox="1"/>
          <p:nvPr/>
        </p:nvSpPr>
        <p:spPr>
          <a:xfrm>
            <a:off x="4924425" y="889857"/>
            <a:ext cx="6581625" cy="87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初步学习了</a:t>
            </a:r>
            <a:r>
              <a:rPr lang="en-US" altLang="zh-CN" dirty="0"/>
              <a:t>yolov5</a:t>
            </a:r>
            <a:r>
              <a:rPr lang="zh-CN" altLang="en-US" dirty="0"/>
              <a:t>和</a:t>
            </a:r>
            <a:r>
              <a:rPr lang="en-US" altLang="zh-CN" dirty="0"/>
              <a:t>DeepSort</a:t>
            </a:r>
            <a:r>
              <a:rPr lang="zh-CN" altLang="en-US" dirty="0"/>
              <a:t>的算法结构和运行环境配置，可以针对某一视频或者实时录像成功运行目标检测和跟踪程序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830E9A-397D-75A7-A14D-E8F3B3E51A2A}"/>
              </a:ext>
            </a:extLst>
          </p:cNvPr>
          <p:cNvSpPr txBox="1"/>
          <p:nvPr/>
        </p:nvSpPr>
        <p:spPr>
          <a:xfrm>
            <a:off x="8115300" y="95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3A12FE1-0C4A-77A7-DD97-81FC84C9C231}"/>
              </a:ext>
            </a:extLst>
          </p:cNvPr>
          <p:cNvSpPr txBox="1"/>
          <p:nvPr/>
        </p:nvSpPr>
        <p:spPr>
          <a:xfrm>
            <a:off x="4924425" y="3018593"/>
            <a:ext cx="6248400" cy="87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实现了自己构建数据集，并可以在已有的预训练模型上进行微调，训练得到自己的模型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7475FBD-E2FC-D94A-D3B8-76192BB4E525}"/>
              </a:ext>
            </a:extLst>
          </p:cNvPr>
          <p:cNvSpPr txBox="1"/>
          <p:nvPr/>
        </p:nvSpPr>
        <p:spPr>
          <a:xfrm>
            <a:off x="4942543" y="5325466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学会了使用云端</a:t>
            </a:r>
            <a:r>
              <a:rPr lang="en-US" altLang="zh-CN" dirty="0"/>
              <a:t>GPU</a:t>
            </a:r>
            <a:r>
              <a:rPr lang="zh-CN" altLang="en-US" dirty="0"/>
              <a:t>进行模型训练，以及相关的指令和软件的使用方法，掌握了一系列软技能</a:t>
            </a:r>
          </a:p>
        </p:txBody>
      </p:sp>
    </p:spTree>
    <p:extLst>
      <p:ext uri="{BB962C8B-B14F-4D97-AF65-F5344CB8AC3E}">
        <p14:creationId xmlns:p14="http://schemas.microsoft.com/office/powerpoint/2010/main" val="244864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211666" y="5513788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258956" y="545621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787152" y="6366723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13208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23876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34544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5212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55880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66548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77216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87884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98552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109220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11988800" y="54514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18542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29210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flipH="1">
            <a:off x="39878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50546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61214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71882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82550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flipH="1">
            <a:off x="93218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103886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11455400" y="6365875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46C2FCD-8323-CBC9-0DB2-A42E594F42FA}"/>
              </a:ext>
            </a:extLst>
          </p:cNvPr>
          <p:cNvSpPr txBox="1"/>
          <p:nvPr/>
        </p:nvSpPr>
        <p:spPr>
          <a:xfrm>
            <a:off x="316529" y="818471"/>
            <a:ext cx="615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yolov5</a:t>
            </a:r>
            <a:r>
              <a:rPr lang="zh-CN" altLang="en-US" dirty="0"/>
              <a:t>成果：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83A7F24-4DD1-5BE0-7FAF-54520D53D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78"/>
          <a:stretch/>
        </p:blipFill>
        <p:spPr>
          <a:xfrm>
            <a:off x="322456" y="1457299"/>
            <a:ext cx="4674155" cy="362399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6A8838E-93AC-90F5-814E-BFCA67306CCE}"/>
              </a:ext>
            </a:extLst>
          </p:cNvPr>
          <p:cNvSpPr txBox="1"/>
          <p:nvPr/>
        </p:nvSpPr>
        <p:spPr>
          <a:xfrm>
            <a:off x="5368925" y="880784"/>
            <a:ext cx="33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DeepSort</a:t>
            </a:r>
            <a:r>
              <a:rPr lang="zh-CN" altLang="en-US" dirty="0"/>
              <a:t>效果：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5395B2-8633-C8D1-6CAD-787F4DCB2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56" y="1736266"/>
            <a:ext cx="6138430" cy="31934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A67F5F-A509-FF2F-6F70-E378828E6EA6}"/>
              </a:ext>
            </a:extLst>
          </p:cNvPr>
          <p:cNvSpPr/>
          <p:nvPr/>
        </p:nvSpPr>
        <p:spPr>
          <a:xfrm>
            <a:off x="0" y="60523"/>
            <a:ext cx="1813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FIVE </a:t>
            </a:r>
            <a:r>
              <a:rPr lang="zh-CN" altLang="en-US" sz="1400" b="1" dirty="0"/>
              <a:t>项目成果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11E74FC-2808-8372-2847-5ADF08193E9C}"/>
              </a:ext>
            </a:extLst>
          </p:cNvPr>
          <p:cNvSpPr/>
          <p:nvPr/>
        </p:nvSpPr>
        <p:spPr>
          <a:xfrm>
            <a:off x="1767675" y="157740"/>
            <a:ext cx="130917" cy="1133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5682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SIX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参考文献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4439414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722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SIX </a:t>
            </a:r>
            <a:r>
              <a:rPr lang="zh-CN" altLang="en-US" sz="1400" b="1" dirty="0"/>
              <a:t>参考文献</a:t>
            </a:r>
          </a:p>
        </p:txBody>
      </p:sp>
      <p:sp>
        <p:nvSpPr>
          <p:cNvPr id="3" name="椭圆 2"/>
          <p:cNvSpPr/>
          <p:nvPr/>
        </p:nvSpPr>
        <p:spPr>
          <a:xfrm>
            <a:off x="1671033" y="157740"/>
            <a:ext cx="130917" cy="1133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A2F74D-2274-0DDD-C330-A46D1444C73E}"/>
              </a:ext>
            </a:extLst>
          </p:cNvPr>
          <p:cNvSpPr txBox="1"/>
          <p:nvPr/>
        </p:nvSpPr>
        <p:spPr>
          <a:xfrm>
            <a:off x="609598" y="2769065"/>
            <a:ext cx="1023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[3]【Yolov5】1.</a:t>
            </a:r>
            <a:r>
              <a:rPr lang="zh-CN" altLang="en-US" dirty="0"/>
              <a:t>认真总结</a:t>
            </a:r>
            <a:r>
              <a:rPr lang="en-US" altLang="zh-CN" dirty="0"/>
              <a:t>6000</a:t>
            </a:r>
            <a:r>
              <a:rPr lang="zh-CN" altLang="en-US" dirty="0"/>
              <a:t>字</a:t>
            </a:r>
            <a:r>
              <a:rPr lang="en-US" altLang="zh-CN" dirty="0"/>
              <a:t>Yolov5</a:t>
            </a:r>
            <a:r>
              <a:rPr lang="zh-CN" altLang="en-US" dirty="0"/>
              <a:t>保姆级教程（</a:t>
            </a:r>
            <a:r>
              <a:rPr lang="en-US" altLang="zh-CN" dirty="0"/>
              <a:t>2022.06.28</a:t>
            </a:r>
            <a:r>
              <a:rPr lang="zh-CN" altLang="en-US" dirty="0"/>
              <a:t>全新版</a:t>
            </a:r>
            <a:r>
              <a:rPr lang="en-US" altLang="zh-CN" dirty="0"/>
              <a:t>v6.1</a:t>
            </a:r>
            <a:r>
              <a:rPr lang="zh-CN" altLang="en-US" dirty="0"/>
              <a:t>）</a:t>
            </a:r>
            <a:r>
              <a:rPr lang="en-US" altLang="zh-CN" dirty="0"/>
              <a:t>https://blog.csdn.net/m0_53392188/article/details/119334634#comments_22715666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B1B896-48A7-2CC7-7F6C-41109E9579D9}"/>
              </a:ext>
            </a:extLst>
          </p:cNvPr>
          <p:cNvSpPr txBox="1"/>
          <p:nvPr/>
        </p:nvSpPr>
        <p:spPr>
          <a:xfrm>
            <a:off x="609598" y="3652823"/>
            <a:ext cx="1104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[4]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目标检测 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YOLOv5 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开源代码项目调试与讲解实战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【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土堆 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x 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-apple-system"/>
              </a:rPr>
              <a:t>布尔艺数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-apple-system"/>
              </a:rPr>
              <a:t>】</a:t>
            </a:r>
            <a:r>
              <a:rPr lang="en-US" altLang="zh-CN" dirty="0"/>
              <a:t>https://www.bilibili.com/video/BV1tf4y1t7ru?p=1&amp;vd_source=282b7c891b4f2a3d8c1515fd7ee1e8c8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A1D933-704C-083C-00B0-2193D1CB0431}"/>
              </a:ext>
            </a:extLst>
          </p:cNvPr>
          <p:cNvSpPr txBox="1"/>
          <p:nvPr/>
        </p:nvSpPr>
        <p:spPr>
          <a:xfrm>
            <a:off x="609598" y="1001547"/>
            <a:ext cx="822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ultralytics / yolov5 </a:t>
            </a:r>
          </a:p>
          <a:p>
            <a:r>
              <a:rPr lang="en-US" altLang="zh-CN" dirty="0"/>
              <a:t>https://github.com/ultralytics/yolov5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B35EC3-239C-0B92-1C81-5CD58EF40C50}"/>
              </a:ext>
            </a:extLst>
          </p:cNvPr>
          <p:cNvSpPr txBox="1"/>
          <p:nvPr/>
        </p:nvSpPr>
        <p:spPr>
          <a:xfrm>
            <a:off x="609598" y="1885305"/>
            <a:ext cx="677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[2]</a:t>
            </a:r>
            <a:r>
              <a:rPr lang="en-US" altLang="zh-CN" dirty="0" err="1"/>
              <a:t>Sharpiless</a:t>
            </a:r>
            <a:r>
              <a:rPr lang="en-US" altLang="zh-CN" dirty="0"/>
              <a:t>/Yolov5-Deepsort</a:t>
            </a:r>
          </a:p>
          <a:p>
            <a:r>
              <a:rPr lang="en-US" altLang="zh-CN" dirty="0"/>
              <a:t>https://github.com/Sharpiless/yolov5-deepsort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EDBE84-D6C4-7899-E248-72266343F7CC}"/>
              </a:ext>
            </a:extLst>
          </p:cNvPr>
          <p:cNvSpPr txBox="1"/>
          <p:nvPr/>
        </p:nvSpPr>
        <p:spPr>
          <a:xfrm>
            <a:off x="609598" y="4536581"/>
            <a:ext cx="966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[5]</a:t>
            </a:r>
            <a:r>
              <a:rPr lang="zh-CN" altLang="en-US" dirty="0"/>
              <a:t>王嘉琳</a:t>
            </a:r>
            <a:r>
              <a:rPr lang="en-US" altLang="zh-CN" dirty="0"/>
              <a:t>. </a:t>
            </a:r>
            <a:r>
              <a:rPr lang="zh-CN" altLang="en-US" dirty="0"/>
              <a:t>基于</a:t>
            </a:r>
            <a:r>
              <a:rPr lang="en-US" altLang="zh-CN" dirty="0"/>
              <a:t>YOLOv5</a:t>
            </a:r>
            <a:r>
              <a:rPr lang="zh-CN" altLang="en-US" dirty="0"/>
              <a:t>和</a:t>
            </a:r>
            <a:r>
              <a:rPr lang="en-US" altLang="zh-CN" dirty="0" err="1"/>
              <a:t>DeepSORT</a:t>
            </a:r>
            <a:r>
              <a:rPr lang="zh-CN" altLang="en-US" dirty="0"/>
              <a:t>的多目标跟踪算法研究与应用</a:t>
            </a:r>
            <a:r>
              <a:rPr lang="en-US" altLang="zh-CN" dirty="0"/>
              <a:t>[D].</a:t>
            </a:r>
            <a:r>
              <a:rPr lang="zh-CN" altLang="en-US" dirty="0"/>
              <a:t>山东大学</a:t>
            </a:r>
            <a:r>
              <a:rPr lang="en-US" altLang="zh-CN" dirty="0"/>
              <a:t>,2021.DOI:10.27272/d.cnki.gshdu.2021.000983.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A660AB-5746-9497-854B-64CED2380F27}"/>
              </a:ext>
            </a:extLst>
          </p:cNvPr>
          <p:cNvSpPr txBox="1"/>
          <p:nvPr/>
        </p:nvSpPr>
        <p:spPr>
          <a:xfrm>
            <a:off x="609598" y="5420339"/>
            <a:ext cx="1079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[6] </a:t>
            </a:r>
            <a:r>
              <a:rPr lang="en-US" altLang="zh-CN" dirty="0" err="1"/>
              <a:t>DeepSORT</a:t>
            </a:r>
            <a:r>
              <a:rPr lang="zh-CN" altLang="en-US" dirty="0"/>
              <a:t>代码解析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https://zhuanlan.zhihu.com/p/419270496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81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700" y="2360410"/>
            <a:ext cx="860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YOU FOR WATCHING</a:t>
            </a:r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7F8FC9-5124-9D6D-476F-62D6F95D8E0A}"/>
              </a:ext>
            </a:extLst>
          </p:cNvPr>
          <p:cNvSpPr txBox="1"/>
          <p:nvPr/>
        </p:nvSpPr>
        <p:spPr>
          <a:xfrm>
            <a:off x="10649711" y="6077466"/>
            <a:ext cx="278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2022.8.12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0E64A4-FC96-4A54-69F1-6E15BDA62086}"/>
              </a:ext>
            </a:extLst>
          </p:cNvPr>
          <p:cNvSpPr/>
          <p:nvPr/>
        </p:nvSpPr>
        <p:spPr>
          <a:xfrm>
            <a:off x="9170464" y="3873134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指导老师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刘绍辉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39C167-3BD7-F8E1-024F-59FE33CBB66E}"/>
              </a:ext>
            </a:extLst>
          </p:cNvPr>
          <p:cNvSpPr/>
          <p:nvPr/>
        </p:nvSpPr>
        <p:spPr>
          <a:xfrm>
            <a:off x="9170464" y="4730384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报告人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王智涛、郑卓、李若朴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24" y="96593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目录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CONTENT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6712" y="455099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PART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ONE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5256" y="455099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PART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TWO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09062" y="4550992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PART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THREE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43140" y="4550992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PART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FOUR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62732" y="4550992"/>
            <a:ext cx="121467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PART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FIVE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25106" y="4550992"/>
            <a:ext cx="12212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PART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SIX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412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选题背景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80859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研究方案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284703" y="4086235"/>
            <a:ext cx="1751798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Segoe UI"/>
                <a:ea typeface="微软雅黑" charset="0"/>
              </a:rPr>
              <a:t>yolov5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07873" y="4066256"/>
            <a:ext cx="1875641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Segoe UI"/>
                <a:ea typeface="微软雅黑" charset="0"/>
              </a:rPr>
              <a:t>D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eepSort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94173" y="4086235"/>
            <a:ext cx="1751798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项目成果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56547" y="4058535"/>
            <a:ext cx="175179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 charset="0"/>
                <a:cs typeface="+mn-cs"/>
              </a:rPr>
              <a:t>参考文献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 charset="0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1823" y="502627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22373" y="502627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82923" y="5026276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45297" y="502627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07671" y="502627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970045" y="5026276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6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>
                <a:latin typeface="+mj-lt"/>
                <a:ea typeface="微软雅黑" charset="0"/>
              </a:rPr>
              <a:t>ONE</a:t>
            </a:r>
            <a:endParaRPr lang="zh-CN" altLang="en-US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8313608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821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ONE </a:t>
            </a:r>
            <a:r>
              <a:rPr lang="zh-CN" altLang="en-US" sz="1400" b="1" dirty="0"/>
              <a:t>选题背景</a:t>
            </a:r>
          </a:p>
        </p:txBody>
      </p:sp>
      <p:sp>
        <p:nvSpPr>
          <p:cNvPr id="3" name="椭圆 2"/>
          <p:cNvSpPr/>
          <p:nvPr/>
        </p:nvSpPr>
        <p:spPr>
          <a:xfrm>
            <a:off x="1757150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7AA195-51F6-46BF-C713-65D1A59410E3}"/>
              </a:ext>
            </a:extLst>
          </p:cNvPr>
          <p:cNvSpPr txBox="1"/>
          <p:nvPr/>
        </p:nvSpPr>
        <p:spPr>
          <a:xfrm>
            <a:off x="770120" y="1430663"/>
            <a:ext cx="5325880" cy="399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i="0" dirty="0">
                <a:effectLst/>
                <a:latin typeface="Arial" panose="020B0604020202020204" pitchFamily="34" charset="0"/>
              </a:rPr>
              <a:t>       </a:t>
            </a:r>
            <a:r>
              <a:rPr lang="zh-CN" altLang="en-US" sz="2400" b="0" i="0" dirty="0">
                <a:effectLst/>
                <a:latin typeface="Arial" panose="020B0604020202020204" pitchFamily="34" charset="0"/>
              </a:rPr>
              <a:t>目标检测和跟踪是目前计算机视觉中应用最广泛的一项技术，在实际应用中有广泛的应用场景。</a:t>
            </a:r>
            <a:endParaRPr lang="en-US" altLang="zh-CN" sz="24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	</a:t>
            </a:r>
            <a:r>
              <a:rPr lang="zh-CN" altLang="en-US" sz="2400" b="0" i="0" dirty="0">
                <a:effectLst/>
                <a:latin typeface="Arial" panose="020B0604020202020204" pitchFamily="34" charset="0"/>
              </a:rPr>
              <a:t>例如机场低净空环境中需要对飞行物进行检测、跟踪和识别，并针对不同目标采取对应的措施来确保空域中无危险飞行物出现。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323F22-E278-41D1-1954-027DC564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34" y="1109580"/>
            <a:ext cx="4947730" cy="46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研究方案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9528251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874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TWO </a:t>
            </a:r>
            <a:r>
              <a:rPr lang="zh-CN" altLang="en-US" sz="1400" b="1" dirty="0"/>
              <a:t>研究方案</a:t>
            </a:r>
          </a:p>
        </p:txBody>
      </p:sp>
      <p:sp>
        <p:nvSpPr>
          <p:cNvPr id="3" name="椭圆 2"/>
          <p:cNvSpPr/>
          <p:nvPr/>
        </p:nvSpPr>
        <p:spPr>
          <a:xfrm>
            <a:off x="1822608" y="157740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937436" y="771657"/>
            <a:ext cx="2534710" cy="2534710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4828645" y="771657"/>
            <a:ext cx="2534710" cy="253471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/>
        </p:blipFill>
        <p:spPr>
          <a:xfrm>
            <a:off x="8719854" y="771657"/>
            <a:ext cx="2534710" cy="2534710"/>
          </a:xfrm>
          <a:prstGeom prst="ellipse">
            <a:avLst/>
          </a:prstGeom>
        </p:spPr>
      </p:pic>
      <p:grpSp>
        <p:nvGrpSpPr>
          <p:cNvPr id="14" name="Group 11"/>
          <p:cNvGrpSpPr>
            <a:grpSpLocks noChangeAspect="1"/>
          </p:cNvGrpSpPr>
          <p:nvPr/>
        </p:nvGrpSpPr>
        <p:grpSpPr bwMode="auto">
          <a:xfrm>
            <a:off x="5649892" y="1789734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121"/>
          <p:cNvGrpSpPr>
            <a:grpSpLocks noChangeAspect="1"/>
          </p:cNvGrpSpPr>
          <p:nvPr/>
        </p:nvGrpSpPr>
        <p:grpSpPr bwMode="auto">
          <a:xfrm>
            <a:off x="1822608" y="1794274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 bwMode="auto">
          <a:xfrm>
            <a:off x="9565129" y="1732985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F07FF40-018F-3F65-843E-ABB5C2D0B71A}"/>
              </a:ext>
            </a:extLst>
          </p:cNvPr>
          <p:cNvSpPr txBox="1"/>
          <p:nvPr/>
        </p:nvSpPr>
        <p:spPr>
          <a:xfrm>
            <a:off x="1236976" y="3534497"/>
            <a:ext cx="2369797" cy="12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初步学习 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YOLOv5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DeepSort 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算法的基本结构和运行环境配置，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26BAA62-8184-6CB1-EC81-9738F7E70F99}"/>
              </a:ext>
            </a:extLst>
          </p:cNvPr>
          <p:cNvSpPr txBox="1"/>
          <p:nvPr/>
        </p:nvSpPr>
        <p:spPr>
          <a:xfrm>
            <a:off x="5216760" y="3540918"/>
            <a:ext cx="1914983" cy="17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自己构建数据集，在已有的预训练模型上进行微调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5969577-9EFF-0471-3827-4A645A310073}"/>
              </a:ext>
            </a:extLst>
          </p:cNvPr>
          <p:cNvSpPr txBox="1"/>
          <p:nvPr/>
        </p:nvSpPr>
        <p:spPr>
          <a:xfrm>
            <a:off x="8853570" y="3532227"/>
            <a:ext cx="2864220" cy="12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能够应用已有算法构建基本的系统，在实际的场景中对目标能够检测和跟踪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FDC2C3-6985-A975-0AC2-7326C59FA322}"/>
              </a:ext>
            </a:extLst>
          </p:cNvPr>
          <p:cNvSpPr txBox="1"/>
          <p:nvPr/>
        </p:nvSpPr>
        <p:spPr>
          <a:xfrm>
            <a:off x="1236976" y="5047479"/>
            <a:ext cx="10173904" cy="105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分工情况：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700" dirty="0"/>
          </a:p>
          <a:p>
            <a:pPr>
              <a:lnSpc>
                <a:spcPct val="150000"/>
              </a:lnSpc>
            </a:pPr>
            <a:r>
              <a:rPr lang="zh-CN" altLang="en-US" dirty="0"/>
              <a:t>李若朴：数据集标注                           郑卓：查找文献、</a:t>
            </a:r>
            <a:r>
              <a:rPr lang="en-US" altLang="zh-CN" dirty="0"/>
              <a:t>PPT                                 </a:t>
            </a:r>
            <a:r>
              <a:rPr lang="zh-CN" altLang="en-US" dirty="0"/>
              <a:t>王智涛：训练模型</a:t>
            </a:r>
          </a:p>
        </p:txBody>
      </p:sp>
    </p:spTree>
    <p:extLst>
      <p:ext uri="{BB962C8B-B14F-4D97-AF65-F5344CB8AC3E}">
        <p14:creationId xmlns:p14="http://schemas.microsoft.com/office/powerpoint/2010/main" val="42676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>
                <a:latin typeface="+mj-lt"/>
                <a:ea typeface="微软雅黑" charset="0"/>
              </a:rPr>
              <a:t>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6000" dirty="0">
                <a:latin typeface="+mj-lt"/>
                <a:ea typeface="微软雅黑" charset="0"/>
              </a:rPr>
              <a:t>yolov5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5500493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8471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THREE yolov5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53525" y="15774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EC4D18-6774-DB13-8358-C58DBED80426}"/>
              </a:ext>
            </a:extLst>
          </p:cNvPr>
          <p:cNvSpPr txBox="1"/>
          <p:nvPr/>
        </p:nvSpPr>
        <p:spPr>
          <a:xfrm>
            <a:off x="381000" y="4399831"/>
            <a:ext cx="4162425" cy="12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然后使用</a:t>
            </a:r>
            <a:r>
              <a:rPr lang="en-US" altLang="zh-CN" dirty="0"/>
              <a:t>yolov5</a:t>
            </a:r>
            <a:r>
              <a:rPr lang="zh-CN" altLang="en-US" dirty="0"/>
              <a:t>，在初始模型</a:t>
            </a:r>
            <a:r>
              <a:rPr lang="en-US" altLang="zh-CN" dirty="0"/>
              <a:t>yolov5s.pt</a:t>
            </a:r>
            <a:r>
              <a:rPr lang="zh-CN" altLang="en-US" dirty="0"/>
              <a:t>的基础上，通过租用</a:t>
            </a:r>
            <a:r>
              <a:rPr lang="en-US" altLang="zh-CN" dirty="0"/>
              <a:t>AUTODL</a:t>
            </a:r>
            <a:r>
              <a:rPr lang="zh-CN" altLang="en-US" dirty="0"/>
              <a:t>的云端</a:t>
            </a:r>
            <a:r>
              <a:rPr lang="en-US" altLang="zh-CN" dirty="0"/>
              <a:t>GPU</a:t>
            </a:r>
            <a:r>
              <a:rPr lang="zh-CN" altLang="en-US" dirty="0"/>
              <a:t>来训练</a:t>
            </a:r>
            <a:r>
              <a:rPr lang="en-US" altLang="zh-CN" dirty="0"/>
              <a:t>150</a:t>
            </a:r>
            <a:r>
              <a:rPr lang="zh-CN" altLang="en-US" dirty="0"/>
              <a:t>张无人机的图片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A1E5822-17EA-DC88-C838-63E5DEAA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" t="10077"/>
          <a:stretch/>
        </p:blipFill>
        <p:spPr>
          <a:xfrm>
            <a:off x="5724525" y="3850819"/>
            <a:ext cx="5857875" cy="26304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7BA5E5-D823-403C-B4A5-5CDACFCD27B5}"/>
              </a:ext>
            </a:extLst>
          </p:cNvPr>
          <p:cNvSpPr txBox="1"/>
          <p:nvPr/>
        </p:nvSpPr>
        <p:spPr>
          <a:xfrm>
            <a:off x="381000" y="895293"/>
            <a:ext cx="4162424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我们选用</a:t>
            </a:r>
            <a:r>
              <a:rPr lang="en-US" altLang="zh-CN" dirty="0"/>
              <a:t>yolov5-v5.0</a:t>
            </a:r>
            <a:r>
              <a:rPr lang="zh-CN" altLang="en-US" dirty="0"/>
              <a:t>做为检测器进行目标检测。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先从网上找了一份无人机数据集，选取了一百多张图片并进行半人工标注，随后利用标注好的图片进行训练。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D9CAA-7D84-3188-B13F-D6DB10EFB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t="4492" r="7601" b="7250"/>
          <a:stretch/>
        </p:blipFill>
        <p:spPr>
          <a:xfrm>
            <a:off x="5915025" y="350832"/>
            <a:ext cx="4867275" cy="2876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0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B04A612-243B-AD4C-FB59-9F578ED9187E}"/>
              </a:ext>
            </a:extLst>
          </p:cNvPr>
          <p:cNvSpPr/>
          <p:nvPr/>
        </p:nvSpPr>
        <p:spPr>
          <a:xfrm>
            <a:off x="0" y="60523"/>
            <a:ext cx="18471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PART THREE yolov5</a:t>
            </a:r>
            <a:endParaRPr lang="zh-CN" altLang="en-US" sz="1400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730F17D-28D5-76B0-DD32-0C0040D4103D}"/>
              </a:ext>
            </a:extLst>
          </p:cNvPr>
          <p:cNvSpPr/>
          <p:nvPr/>
        </p:nvSpPr>
        <p:spPr>
          <a:xfrm>
            <a:off x="1953525" y="15774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7006FA-7FBA-5F89-AEB1-FB4D42D6F368}"/>
              </a:ext>
            </a:extLst>
          </p:cNvPr>
          <p:cNvSpPr txBox="1"/>
          <p:nvPr/>
        </p:nvSpPr>
        <p:spPr>
          <a:xfrm>
            <a:off x="622800" y="801846"/>
            <a:ext cx="3007960" cy="12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训练完成之后，下载训练相关数据并测试训练效果，测试发现，识别准确率达</a:t>
            </a:r>
            <a:r>
              <a:rPr lang="en-US" altLang="zh-CN" dirty="0"/>
              <a:t>80%</a:t>
            </a:r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E7C00D3-6EC9-6E83-6F26-8656F6FE7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45" y="214410"/>
            <a:ext cx="6256055" cy="312802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73E2A21-093F-F550-8C19-4DFF1F545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39" y="3653424"/>
            <a:ext cx="5187666" cy="2972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1DD0EE-8E56-9FDE-C0F3-634784EF0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2" y="2388358"/>
            <a:ext cx="4311902" cy="43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860</Words>
  <Application>Microsoft Office PowerPoint</Application>
  <PresentationFormat>宽屏</PresentationFormat>
  <Paragraphs>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-apple-system</vt:lpstr>
      <vt:lpstr>等线</vt:lpstr>
      <vt:lpstr>等线 Light</vt:lpstr>
      <vt:lpstr>Arial</vt:lpstr>
      <vt:lpstr>Segoe UI</vt:lpstr>
      <vt:lpstr>Segoe UI Light</vt:lpstr>
      <vt:lpstr>Times New Roman</vt:lpstr>
      <vt:lpstr>Office 主题​​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Homles Sherlock</dc:creator>
  <cp:lastModifiedBy>Homles Sherlock</cp:lastModifiedBy>
  <cp:revision>6</cp:revision>
  <dcterms:created xsi:type="dcterms:W3CDTF">2022-08-11T14:47:37Z</dcterms:created>
  <dcterms:modified xsi:type="dcterms:W3CDTF">2022-08-12T09:06:01Z</dcterms:modified>
</cp:coreProperties>
</file>